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8" r:id="rId12"/>
    <p:sldId id="265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2646-7DE8-4663-992E-75023A03E0CA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587-CE87-49AF-BEB0-A74E326FD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2646-7DE8-4663-992E-75023A03E0CA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587-CE87-49AF-BEB0-A74E326FD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2646-7DE8-4663-992E-75023A03E0CA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587-CE87-49AF-BEB0-A74E326FD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2646-7DE8-4663-992E-75023A03E0CA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587-CE87-49AF-BEB0-A74E326FD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2646-7DE8-4663-992E-75023A03E0CA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587-CE87-49AF-BEB0-A74E326FD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2646-7DE8-4663-992E-75023A03E0CA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587-CE87-49AF-BEB0-A74E326FD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2646-7DE8-4663-992E-75023A03E0CA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587-CE87-49AF-BEB0-A74E326FD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2646-7DE8-4663-992E-75023A03E0CA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587-CE87-49AF-BEB0-A74E326FD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2646-7DE8-4663-992E-75023A03E0CA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587-CE87-49AF-BEB0-A74E326FD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2646-7DE8-4663-992E-75023A03E0CA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587-CE87-49AF-BEB0-A74E326FD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2646-7DE8-4663-992E-75023A03E0CA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587-CE87-49AF-BEB0-A74E326FD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C2646-7DE8-4663-992E-75023A03E0CA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15587-CE87-49AF-BEB0-A74E326FD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2" y="913985"/>
            <a:ext cx="9112376" cy="503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5691"/>
            <a:ext cx="7772400" cy="1470025"/>
          </a:xfrm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The </a:t>
            </a:r>
            <a:r>
              <a:rPr lang="en-US" i="1" dirty="0" err="1" smtClean="0">
                <a:solidFill>
                  <a:schemeClr val="bg1"/>
                </a:solidFill>
              </a:rPr>
              <a:t>JLab</a:t>
            </a:r>
            <a:r>
              <a:rPr lang="en-US" i="1" dirty="0" smtClean="0">
                <a:solidFill>
                  <a:schemeClr val="bg1"/>
                </a:solidFill>
              </a:rPr>
              <a:t> IR/UV FEL Driver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9786" y="3864411"/>
            <a:ext cx="6784428" cy="1371622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D. Douglas for the 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JLab  FEL anarcho-syndicalist commune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3F01#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623888"/>
            <a:ext cx="7867650" cy="5610225"/>
          </a:xfrm>
          <a:prstGeom prst="rect">
            <a:avLst/>
          </a:prstGeom>
          <a:noFill/>
        </p:spPr>
      </p:pic>
      <p:pic>
        <p:nvPicPr>
          <p:cNvPr id="8" name="Picture 2" descr="3F04#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" y="623888"/>
            <a:ext cx="7867650" cy="5610225"/>
          </a:xfrm>
          <a:prstGeom prst="rect">
            <a:avLst/>
          </a:prstGeom>
          <a:noFill/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5965825" y="6508750"/>
            <a:ext cx="2430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Images courtesy P. Evtushenko</a:t>
            </a:r>
          </a:p>
        </p:txBody>
      </p:sp>
      <p:pic>
        <p:nvPicPr>
          <p:cNvPr id="9" name="Picture 2" descr="3F05#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175" y="623888"/>
            <a:ext cx="7867650" cy="5610225"/>
          </a:xfrm>
          <a:prstGeom prst="rect">
            <a:avLst/>
          </a:prstGeom>
          <a:noFill/>
        </p:spPr>
      </p:pic>
      <p:pic>
        <p:nvPicPr>
          <p:cNvPr id="10" name="Picture 2" descr="3F06#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175" y="623888"/>
            <a:ext cx="7867650" cy="5610225"/>
          </a:xfrm>
          <a:prstGeom prst="rect">
            <a:avLst/>
          </a:prstGeom>
          <a:noFill/>
        </p:spPr>
      </p:pic>
      <p:pic>
        <p:nvPicPr>
          <p:cNvPr id="11" name="Picture 2" descr="3F08#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175" y="623888"/>
            <a:ext cx="7867650" cy="5610225"/>
          </a:xfrm>
          <a:prstGeom prst="rect">
            <a:avLst/>
          </a:prstGeom>
          <a:noFill/>
        </p:spPr>
      </p:pic>
      <p:pic>
        <p:nvPicPr>
          <p:cNvPr id="12" name="Picture 2" descr="3F09#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175" y="623888"/>
            <a:ext cx="7867650" cy="5610225"/>
          </a:xfrm>
          <a:prstGeom prst="rect">
            <a:avLst/>
          </a:prstGeom>
          <a:noFill/>
        </p:spPr>
      </p:pic>
      <p:pic>
        <p:nvPicPr>
          <p:cNvPr id="13" name="Picture 2" descr="3F012#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8175" y="623888"/>
            <a:ext cx="7867650" cy="5610225"/>
          </a:xfrm>
          <a:prstGeom prst="rect">
            <a:avLst/>
          </a:prstGeom>
          <a:noFill/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72342" y="771016"/>
            <a:ext cx="7538544" cy="154376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“Real beams do not occur in distributions named after dead European mathematicians” – P. O’Shea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49300"/>
          </a:xfrm>
        </p:spPr>
        <p:txBody>
          <a:bodyPr/>
          <a:lstStyle/>
          <a:p>
            <a:r>
              <a:rPr lang="en-US" sz="3600" i="1"/>
              <a:t>“core” vs. “edge” vs. “halo”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2688"/>
            <a:ext cx="8229600" cy="4943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Beam is </a:t>
            </a:r>
            <a:r>
              <a:rPr lang="en-US" sz="2000" i="1" dirty="0"/>
              <a:t>extremely</a:t>
            </a:r>
            <a:r>
              <a:rPr lang="en-US" sz="2000" dirty="0"/>
              <a:t> </a:t>
            </a:r>
            <a:r>
              <a:rPr lang="en-US" sz="2000" dirty="0" err="1"/>
              <a:t>nonuniform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In some places the transverse distribution looks like 2 or 3 superposed </a:t>
            </a:r>
            <a:r>
              <a:rPr lang="en-US" sz="1800" dirty="0" err="1"/>
              <a:t>gaussians</a:t>
            </a:r>
            <a:r>
              <a:rPr lang="en-US" sz="1800" dirty="0"/>
              <a:t> in one or both directions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In dispersed locations, the beam shows structure (</a:t>
            </a:r>
            <a:r>
              <a:rPr lang="en-US" sz="1800" dirty="0" err="1"/>
              <a:t>filamentation</a:t>
            </a:r>
            <a:r>
              <a:rPr lang="en-US" sz="1800" dirty="0"/>
              <a:t>) that appears to evolve through the system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We are forced to match “edge” of beam – the place the distributions all seem to tail off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Tried to match “core”, but which core do you match?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Hard to pick “which core is which” at different places or focusing settings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Core emittance smaller (~5-8 mm-</a:t>
            </a:r>
            <a:r>
              <a:rPr lang="en-US" sz="1600" dirty="0" err="1"/>
              <a:t>mrad</a:t>
            </a:r>
            <a:r>
              <a:rPr lang="en-US" sz="1600" dirty="0"/>
              <a:t>) but results inconsistent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Get shorter bunch, but raw detector signal is lower, implying you’re seeing only a fraction of the charge [hence, “match dependence of bunch length”]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Lasing not as good as when edges matched (longer bunch but more charge participates)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Picking a core to match causes mismatch in the others and in the halo, which gets very bad… (scraping</a:t>
            </a:r>
            <a:r>
              <a:rPr lang="en-US" sz="1800" dirty="0" smtClean="0"/>
              <a:t>)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55" y="180047"/>
            <a:ext cx="8529145" cy="1512121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Halo – when seeking the Grail (beam brightness), 	its “the violence inherent in the system…”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8085"/>
            <a:ext cx="8229600" cy="518685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Halo = the large-amplitude “low”-intensity stuff you can’t use that scrapes off, messes up data, activates components, and burns things up</a:t>
            </a:r>
          </a:p>
          <a:p>
            <a:pPr lvl="1"/>
            <a:r>
              <a:rPr lang="en-US" dirty="0" smtClean="0"/>
              <a:t>Example: 10 mA CW </a:t>
            </a:r>
            <a:r>
              <a:rPr lang="en-US" dirty="0" smtClean="0">
                <a:sym typeface="Wingdings" pitchFamily="2" charset="2"/>
              </a:rPr>
              <a:t></a:t>
            </a:r>
            <a:r>
              <a:rPr lang="en-US" dirty="0" smtClean="0"/>
              <a:t> 1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A loss tolerance =&gt; 10</a:t>
            </a:r>
            <a:r>
              <a:rPr lang="en-US" baseline="30000" dirty="0" smtClean="0"/>
              <a:t>-4</a:t>
            </a:r>
            <a:r>
              <a:rPr lang="en-US" dirty="0" smtClean="0"/>
              <a:t> relative loss </a:t>
            </a:r>
            <a:r>
              <a:rPr lang="en-US" b="1" dirty="0" smtClean="0"/>
              <a:t>upper</a:t>
            </a:r>
            <a:r>
              <a:rPr lang="en-US" dirty="0" smtClean="0"/>
              <a:t> limit </a:t>
            </a:r>
          </a:p>
          <a:p>
            <a:r>
              <a:rPr lang="en-US" dirty="0" smtClean="0"/>
              <a:t> “the” major high-power ERL operational constraint</a:t>
            </a:r>
          </a:p>
          <a:p>
            <a:pPr lvl="1"/>
            <a:r>
              <a:rPr lang="en-US" dirty="0" smtClean="0"/>
              <a:t>Beam loss, background radiation, activation, component damage…</a:t>
            </a:r>
          </a:p>
          <a:p>
            <a:pPr lvl="1"/>
            <a:r>
              <a:rPr lang="en-US" dirty="0" smtClean="0"/>
              <a:t>Higher powers =&gt; worse halo effects</a:t>
            </a:r>
          </a:p>
          <a:p>
            <a:r>
              <a:rPr lang="en-US" dirty="0" smtClean="0"/>
              <a:t>Comes from many sources, including drive laser, cathode, gun, beam formation processes, Satan, SRF cavities…</a:t>
            </a:r>
          </a:p>
          <a:p>
            <a:r>
              <a:rPr lang="en-US" dirty="0" smtClean="0"/>
              <a:t>We see (and to some extent, manage) halo effects all the time</a:t>
            </a:r>
          </a:p>
          <a:p>
            <a:pPr lvl="1"/>
            <a:r>
              <a:rPr lang="en-US" dirty="0" smtClean="0"/>
              <a:t>Halo components “mismatched” from core beam, can usually be managed with tuning knobs that don’t affect core beam too much</a:t>
            </a:r>
          </a:p>
          <a:p>
            <a:pPr lvl="2"/>
            <a:r>
              <a:rPr lang="en-US" dirty="0" smtClean="0"/>
              <a:t>“magic” quads</a:t>
            </a:r>
          </a:p>
          <a:p>
            <a:pPr lvl="2"/>
            <a:r>
              <a:rPr lang="en-US" dirty="0" err="1" smtClean="0"/>
              <a:t>octupoles</a:t>
            </a:r>
            <a:endParaRPr lang="en-US" dirty="0" smtClean="0"/>
          </a:p>
          <a:p>
            <a:pPr lvl="1"/>
            <a:r>
              <a:rPr lang="en-US" dirty="0" smtClean="0"/>
              <a:t>Have (historically) run high-duty factor (60 Hz) beam through small aperture (“halo monitor”) without evident loss</a:t>
            </a:r>
          </a:p>
          <a:p>
            <a:r>
              <a:rPr lang="en-US" dirty="0" smtClean="0"/>
              <a:t>Significant concern in this situation</a:t>
            </a:r>
          </a:p>
          <a:p>
            <a:pPr lvl="1"/>
            <a:r>
              <a:rPr lang="en-US" dirty="0" smtClean="0"/>
              <a:t>Small target aperture</a:t>
            </a:r>
          </a:p>
          <a:p>
            <a:pPr lvl="1"/>
            <a:r>
              <a:rPr lang="en-US" dirty="0" smtClean="0"/>
              <a:t>Detector background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i="1" dirty="0" smtClean="0"/>
              <a:t>(Need to characterize halo (next talk…), establish tolerance &amp; demonstrate control with small aperture)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5862" y="1946712"/>
            <a:ext cx="1524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229" y="1651908"/>
            <a:ext cx="6412555" cy="480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Conclusions, Status, To-Do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Can support detector (UV side of machine)</a:t>
            </a:r>
          </a:p>
          <a:p>
            <a:r>
              <a:rPr lang="en-US" dirty="0" smtClean="0"/>
              <a:t>Can appropriately configure beam for </a:t>
            </a:r>
            <a:r>
              <a:rPr lang="en-US" dirty="0" err="1" smtClean="0"/>
              <a:t>DarkLight</a:t>
            </a:r>
            <a:r>
              <a:rPr lang="en-US" dirty="0" smtClean="0"/>
              <a:t> target</a:t>
            </a:r>
          </a:p>
          <a:p>
            <a:pPr lvl="1"/>
            <a:r>
              <a:rPr lang="en-US" dirty="0" smtClean="0"/>
              <a:t>need to spec detailed beam properties (optimum spot size, momentum spread) &amp; generate machine tunings</a:t>
            </a:r>
          </a:p>
          <a:p>
            <a:r>
              <a:rPr lang="en-US" dirty="0" smtClean="0"/>
              <a:t>Need to establish impact of target on beam &amp; generate recovery tuning</a:t>
            </a:r>
          </a:p>
          <a:p>
            <a:pPr lvl="1"/>
            <a:r>
              <a:rPr lang="en-US" dirty="0" smtClean="0"/>
              <a:t>review spatial acceptance, evaluate recovery matching (transverse &amp; longitudinal)</a:t>
            </a:r>
          </a:p>
          <a:p>
            <a:r>
              <a:rPr lang="en-US" dirty="0" smtClean="0"/>
              <a:t>Need to establish stability specs</a:t>
            </a:r>
          </a:p>
          <a:p>
            <a:pPr lvl="1"/>
            <a:r>
              <a:rPr lang="en-US" dirty="0" smtClean="0"/>
              <a:t>May need low-bandwidth stabilization (a la CEBAF)</a:t>
            </a:r>
          </a:p>
          <a:p>
            <a:r>
              <a:rPr lang="en-US" dirty="0" smtClean="0"/>
              <a:t>Halo management </a:t>
            </a:r>
          </a:p>
          <a:p>
            <a:pPr lvl="1"/>
            <a:r>
              <a:rPr lang="en-US" smtClean="0"/>
              <a:t>c</a:t>
            </a:r>
            <a:r>
              <a:rPr lang="en-US" smtClean="0"/>
              <a:t>haracterize </a:t>
            </a:r>
            <a:r>
              <a:rPr lang="en-US" dirty="0" smtClean="0"/>
              <a:t>halo</a:t>
            </a:r>
          </a:p>
          <a:p>
            <a:pPr lvl="1"/>
            <a:r>
              <a:rPr lang="en-US" dirty="0" smtClean="0"/>
              <a:t>demonstrate </a:t>
            </a:r>
            <a:r>
              <a:rPr lang="en-US" dirty="0" smtClean="0"/>
              <a:t>control through small aperture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IRUV_optics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066800"/>
            <a:ext cx="7494495" cy="5791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ERL Configuration &amp; Performance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1600200"/>
            <a:ext cx="495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E~80-135 </a:t>
            </a:r>
            <a:r>
              <a:rPr lang="en-US" dirty="0" err="1" smtClean="0"/>
              <a:t>MeV</a:t>
            </a:r>
            <a:endParaRPr lang="en-US" dirty="0" smtClean="0"/>
          </a:p>
          <a:p>
            <a:r>
              <a:rPr lang="en-US" dirty="0" smtClean="0"/>
              <a:t>I~10 </a:t>
            </a:r>
            <a:r>
              <a:rPr lang="en-US" dirty="0" err="1" smtClean="0"/>
              <a:t>mA</a:t>
            </a:r>
            <a:r>
              <a:rPr lang="en-US" dirty="0" smtClean="0"/>
              <a:t> (135 </a:t>
            </a:r>
            <a:r>
              <a:rPr lang="en-US" dirty="0" err="1" smtClean="0"/>
              <a:t>pC</a:t>
            </a:r>
            <a:r>
              <a:rPr lang="en-US" dirty="0" smtClean="0"/>
              <a:t> x 75 MHz)</a:t>
            </a:r>
          </a:p>
          <a:p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transverse</a:t>
            </a:r>
            <a:r>
              <a:rPr lang="en-US" dirty="0" smtClean="0"/>
              <a:t> ~ 5-10 mm-</a:t>
            </a:r>
            <a:r>
              <a:rPr lang="en-US" dirty="0" err="1" smtClean="0"/>
              <a:t>mrad</a:t>
            </a:r>
            <a:r>
              <a:rPr lang="en-US" dirty="0" smtClean="0"/>
              <a:t> </a:t>
            </a:r>
          </a:p>
          <a:p>
            <a:r>
              <a:rPr lang="en-US" dirty="0" smtClean="0"/>
              <a:t>	(charge dependent)</a:t>
            </a:r>
          </a:p>
          <a:p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tlongitudinal</a:t>
            </a:r>
            <a:r>
              <a:rPr lang="en-US" dirty="0" smtClean="0"/>
              <a:t> ~ 50-100 </a:t>
            </a:r>
            <a:r>
              <a:rPr lang="en-US" dirty="0" err="1" smtClean="0"/>
              <a:t>keV-psec</a:t>
            </a:r>
            <a:r>
              <a:rPr lang="en-US" dirty="0" smtClean="0"/>
              <a:t> </a:t>
            </a:r>
          </a:p>
          <a:p>
            <a:r>
              <a:rPr lang="en-US" dirty="0" smtClean="0"/>
              <a:t>	(charge dependent)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61185" y="5536330"/>
            <a:ext cx="4246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Flexible large-acceptance transport system</a:t>
            </a:r>
          </a:p>
          <a:p>
            <a:r>
              <a:rPr lang="en-US" dirty="0" smtClean="0"/>
              <a:t>- transverse and longitudinal matching</a:t>
            </a:r>
          </a:p>
          <a:p>
            <a:r>
              <a:rPr lang="en-US" dirty="0" smtClean="0"/>
              <a:t>    * variable spot size, bunch length, </a:t>
            </a:r>
            <a:r>
              <a:rPr lang="en-US" dirty="0" err="1" smtClean="0"/>
              <a:t>dp</a:t>
            </a:r>
            <a:r>
              <a:rPr lang="en-US" dirty="0" smtClean="0"/>
              <a:t>/p    </a:t>
            </a:r>
          </a:p>
          <a:p>
            <a:r>
              <a:rPr lang="en-US" dirty="0" smtClean="0"/>
              <a:t>- phase-space exchange (IR side)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DC photocathode gun</a:t>
            </a:r>
          </a:p>
          <a:p>
            <a:pPr lvl="1"/>
            <a:r>
              <a:rPr lang="en-US" dirty="0" smtClean="0"/>
              <a:t>High brightness CW beam</a:t>
            </a:r>
          </a:p>
          <a:p>
            <a:r>
              <a:rPr lang="en-US" dirty="0" smtClean="0"/>
              <a:t>SRF ERL system architecture</a:t>
            </a:r>
          </a:p>
          <a:p>
            <a:pPr lvl="1"/>
            <a:r>
              <a:rPr lang="en-US" dirty="0" smtClean="0"/>
              <a:t>High power/high current</a:t>
            </a:r>
          </a:p>
          <a:p>
            <a:r>
              <a:rPr lang="en-US" dirty="0" smtClean="0"/>
              <a:t>Large acceptance</a:t>
            </a:r>
          </a:p>
          <a:p>
            <a:pPr lvl="1"/>
            <a:r>
              <a:rPr lang="en-US" dirty="0" smtClean="0"/>
              <a:t>optimized for momentum acceptance (FEL exhaust beam) </a:t>
            </a:r>
          </a:p>
          <a:p>
            <a:pPr lvl="1"/>
            <a:r>
              <a:rPr lang="en-US" dirty="0" smtClean="0"/>
              <a:t>physical and dynamic (</a:t>
            </a:r>
            <a:r>
              <a:rPr lang="en-US" dirty="0" err="1" smtClean="0"/>
              <a:t>transverse&amp;longitudinal</a:t>
            </a:r>
            <a:r>
              <a:rPr lang="en-US" dirty="0" smtClean="0"/>
              <a:t>) acceptance fairly large</a:t>
            </a:r>
          </a:p>
          <a:p>
            <a:pPr lvl="2"/>
            <a:r>
              <a:rPr lang="en-US" dirty="0" smtClean="0"/>
              <a:t>3” pipe in straights, ~1’ at high dispersion points</a:t>
            </a:r>
          </a:p>
          <a:p>
            <a:pPr lvl="2"/>
            <a:r>
              <a:rPr lang="en-US" dirty="0" smtClean="0"/>
              <a:t>Good aberration control</a:t>
            </a:r>
          </a:p>
          <a:p>
            <a:r>
              <a:rPr lang="en-US" dirty="0" smtClean="0"/>
              <a:t>UV bypass has “natural” location for detector</a:t>
            </a:r>
          </a:p>
          <a:p>
            <a:pPr lvl="1"/>
            <a:r>
              <a:rPr lang="en-US" dirty="0" smtClean="0"/>
              <a:t>“wiggler pit” (photos from J. Boyce/A. Kelleher)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Very bright, extremely high power e</a:t>
            </a:r>
            <a:r>
              <a:rPr lang="en-US" baseline="30000" dirty="0" smtClean="0"/>
              <a:t>-</a:t>
            </a:r>
            <a:r>
              <a:rPr lang="en-US" dirty="0" smtClean="0"/>
              <a:t> beam</a:t>
            </a:r>
          </a:p>
          <a:p>
            <a:r>
              <a:rPr lang="en-US" dirty="0" smtClean="0"/>
              <a:t>Operationally flexible</a:t>
            </a:r>
          </a:p>
          <a:p>
            <a:pPr lvl="1"/>
            <a:r>
              <a:rPr lang="en-US" dirty="0" smtClean="0"/>
              <a:t>=&gt; can run as NP </a:t>
            </a:r>
            <a:r>
              <a:rPr lang="en-US" dirty="0" err="1" smtClean="0"/>
              <a:t>testbed</a:t>
            </a:r>
            <a:r>
              <a:rPr lang="en-US" dirty="0" smtClean="0"/>
              <a:t> as well as FEL driver</a:t>
            </a:r>
          </a:p>
          <a:p>
            <a:pPr lvl="2"/>
            <a:r>
              <a:rPr lang="en-US" dirty="0" smtClean="0"/>
              <a:t>e.g. rework longitudinal match to produce small momentum spread rather than short bunch </a:t>
            </a:r>
          </a:p>
          <a:p>
            <a:pPr>
              <a:buNone/>
            </a:pPr>
            <a:r>
              <a:rPr lang="en-US" dirty="0" smtClean="0"/>
              <a:t>	and thus produce moderately small spot size and small momentum spread</a:t>
            </a:r>
          </a:p>
          <a:p>
            <a:pPr lvl="1"/>
            <a:r>
              <a:rPr lang="en-US" dirty="0" smtClean="0"/>
              <a:t>At 60 </a:t>
            </a:r>
            <a:r>
              <a:rPr lang="en-US" dirty="0" err="1" smtClean="0"/>
              <a:t>pC</a:t>
            </a:r>
            <a:r>
              <a:rPr lang="en-US" dirty="0" smtClean="0"/>
              <a:t> (UV “native” mode)</a:t>
            </a:r>
          </a:p>
          <a:p>
            <a:pPr lvl="2"/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>
                <a:latin typeface="Symbol" pitchFamily="18" charset="2"/>
              </a:rPr>
              <a:t>d</a:t>
            </a:r>
            <a:r>
              <a:rPr lang="en-US" baseline="-25000" dirty="0" err="1" smtClean="0"/>
              <a:t>p</a:t>
            </a:r>
            <a:r>
              <a:rPr lang="en-US" baseline="-25000" dirty="0" smtClean="0"/>
              <a:t>/p </a:t>
            </a:r>
            <a:r>
              <a:rPr lang="en-US" dirty="0" smtClean="0"/>
              <a:t>~ 0.025%</a:t>
            </a:r>
          </a:p>
          <a:p>
            <a:pPr lvl="2"/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x,y</a:t>
            </a:r>
            <a:r>
              <a:rPr lang="en-US" baseline="-25000" dirty="0" smtClean="0"/>
              <a:t> </a:t>
            </a:r>
            <a:r>
              <a:rPr lang="en-US" dirty="0" smtClean="0"/>
              <a:t>~ 0.05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Requirements/Issues for </a:t>
            </a:r>
            <a:r>
              <a:rPr lang="en-US" dirty="0" err="1" smtClean="0"/>
              <a:t>DarkLight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i="1" dirty="0" smtClean="0"/>
              <a:t>Requirements</a:t>
            </a:r>
          </a:p>
          <a:p>
            <a:pPr lvl="1"/>
            <a:r>
              <a:rPr lang="en-US" dirty="0" smtClean="0"/>
              <a:t>Service gas jet target</a:t>
            </a:r>
          </a:p>
          <a:p>
            <a:pPr lvl="2"/>
            <a:r>
              <a:rPr lang="en-US" dirty="0" smtClean="0"/>
              <a:t>Small spot size (target aperture constraint)</a:t>
            </a:r>
          </a:p>
          <a:p>
            <a:pPr lvl="2"/>
            <a:r>
              <a:rPr lang="en-US" dirty="0" smtClean="0"/>
              <a:t>good beam stability</a:t>
            </a:r>
          </a:p>
          <a:p>
            <a:pPr lvl="2"/>
            <a:r>
              <a:rPr lang="en-US" dirty="0" smtClean="0"/>
              <a:t>low background</a:t>
            </a:r>
          </a:p>
          <a:p>
            <a:pPr lvl="1"/>
            <a:r>
              <a:rPr lang="en-US" dirty="0" smtClean="0"/>
              <a:t>Accommodate detector</a:t>
            </a:r>
          </a:p>
          <a:p>
            <a:pPr lvl="2"/>
            <a:r>
              <a:rPr lang="en-US" dirty="0" smtClean="0"/>
              <a:t>Use UV wiggler pit (?)</a:t>
            </a:r>
          </a:p>
          <a:p>
            <a:pPr lvl="1"/>
            <a:r>
              <a:rPr lang="en-US" dirty="0" smtClean="0"/>
              <a:t>High current</a:t>
            </a:r>
          </a:p>
          <a:p>
            <a:pPr lvl="2"/>
            <a:r>
              <a:rPr lang="en-US" dirty="0" smtClean="0"/>
              <a:t>Energy recovery</a:t>
            </a:r>
          </a:p>
          <a:p>
            <a:pPr lvl="2"/>
            <a:r>
              <a:rPr lang="en-US" dirty="0" smtClean="0"/>
              <a:t>Large spatial/energy acceptance after target/loss management</a:t>
            </a:r>
          </a:p>
          <a:p>
            <a:r>
              <a:rPr lang="en-US" i="1" dirty="0" smtClean="0"/>
              <a:t>Issues</a:t>
            </a:r>
          </a:p>
          <a:p>
            <a:pPr lvl="1"/>
            <a:r>
              <a:rPr lang="en-US" dirty="0" smtClean="0"/>
              <a:t>Aperture limits – </a:t>
            </a:r>
            <a:r>
              <a:rPr lang="en-US" i="1" dirty="0" smtClean="0"/>
              <a:t>can we fit beam through target?</a:t>
            </a:r>
            <a:endParaRPr lang="en-US" dirty="0" smtClean="0"/>
          </a:p>
          <a:p>
            <a:pPr lvl="1"/>
            <a:r>
              <a:rPr lang="en-US" dirty="0" smtClean="0"/>
              <a:t>Beam stability – </a:t>
            </a:r>
            <a:r>
              <a:rPr lang="en-US" i="1" dirty="0" smtClean="0"/>
              <a:t>is the beam stable enough to satisfy user/avoid scraping?</a:t>
            </a:r>
            <a:endParaRPr lang="en-US" dirty="0" smtClean="0"/>
          </a:p>
          <a:p>
            <a:pPr lvl="1"/>
            <a:r>
              <a:rPr lang="en-US" dirty="0" smtClean="0"/>
              <a:t>Halo </a:t>
            </a:r>
            <a:r>
              <a:rPr lang="en-US" i="1" dirty="0" smtClean="0"/>
              <a:t>– are backgrounds low enough? Do we burn things up?</a:t>
            </a:r>
          </a:p>
          <a:p>
            <a:pPr lvl="1"/>
            <a:r>
              <a:rPr lang="en-US" dirty="0" smtClean="0"/>
              <a:t>Acceptance </a:t>
            </a:r>
            <a:r>
              <a:rPr lang="en-US" i="1" dirty="0" smtClean="0"/>
              <a:t>– can we recover beam with low enough losses?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996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UV Operational Beam</a:t>
            </a:r>
            <a:endParaRPr lang="en-US" sz="4000" dirty="0"/>
          </a:p>
        </p:txBody>
      </p:sp>
      <p:pic>
        <p:nvPicPr>
          <p:cNvPr id="4" name="Content Placeholder 3" descr="2F08_XPHA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1035" y="1012997"/>
            <a:ext cx="7494765" cy="5440363"/>
          </a:xfr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965825" y="6508750"/>
            <a:ext cx="2430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Courtesy C. Tennant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Machine performance adequate for FEL operation without stabilization</a:t>
            </a:r>
          </a:p>
          <a:p>
            <a:pPr lvl="1"/>
            <a:r>
              <a:rPr lang="en-US" dirty="0" smtClean="0"/>
              <a:t>Energy constant to ~few 0.01% or better short term (low jitter), only stable to few 0.1% over 10s of minutes</a:t>
            </a:r>
          </a:p>
          <a:p>
            <a:pPr lvl="1"/>
            <a:r>
              <a:rPr lang="en-US" dirty="0" smtClean="0"/>
              <a:t>Position stable to ~several 10s of microns or better short term; may drift by ~100 micron over 10s of minutes</a:t>
            </a:r>
          </a:p>
          <a:p>
            <a:r>
              <a:rPr lang="en-US" dirty="0" smtClean="0"/>
              <a:t>FEL user “runs” are short &amp; machine tune-up reliably recovers initial </a:t>
            </a:r>
            <a:r>
              <a:rPr lang="en-US" dirty="0" err="1" smtClean="0"/>
              <a:t>setpoints</a:t>
            </a:r>
            <a:r>
              <a:rPr lang="en-US" dirty="0" smtClean="0"/>
              <a:t>; extended luminosity runs =&gt; better stability…</a:t>
            </a:r>
          </a:p>
          <a:p>
            <a:r>
              <a:rPr lang="en-US" dirty="0" smtClean="0"/>
              <a:t>May need to provide low-bandwidth feedback to improve energy &amp; position stability at target</a:t>
            </a:r>
          </a:p>
          <a:p>
            <a:pPr lvl="1"/>
            <a:r>
              <a:rPr lang="en-US" dirty="0" smtClean="0"/>
              <a:t>Transfer standard CEBAF tools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i="1" dirty="0" smtClean="0"/>
              <a:t>(need stability specs)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Machine usually optimized for FEL operation</a:t>
            </a:r>
          </a:p>
          <a:p>
            <a:pPr lvl="1"/>
            <a:r>
              <a:rPr lang="en-US" dirty="0" smtClean="0"/>
              <a:t>“large acceptance” primarily devoted to handling large momentum spread</a:t>
            </a:r>
          </a:p>
          <a:p>
            <a:r>
              <a:rPr lang="en-US" dirty="0" smtClean="0"/>
              <a:t>Impact of target on e</a:t>
            </a:r>
            <a:r>
              <a:rPr lang="en-US" baseline="30000" dirty="0" smtClean="0"/>
              <a:t>-</a:t>
            </a:r>
            <a:r>
              <a:rPr lang="en-US" dirty="0" smtClean="0"/>
              <a:t> beam emittance is primary concern</a:t>
            </a:r>
          </a:p>
          <a:p>
            <a:pPr lvl="1"/>
            <a:r>
              <a:rPr lang="en-US" dirty="0" smtClean="0"/>
              <a:t>Are electrons pushed out of accelerator acceptance?</a:t>
            </a:r>
          </a:p>
          <a:p>
            <a:pPr lvl="1"/>
            <a:r>
              <a:rPr lang="en-US" dirty="0" smtClean="0"/>
              <a:t>Tail/halo formation (especially longitudinal; hard to handle w/o energy compression)?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i="1" dirty="0" smtClean="0"/>
              <a:t>(Need to evaluate effect of target on beam)</a:t>
            </a:r>
          </a:p>
        </p:txBody>
      </p:sp>
      <p:sp>
        <p:nvSpPr>
          <p:cNvPr id="19" name="Oval 18"/>
          <p:cNvSpPr/>
          <p:nvPr/>
        </p:nvSpPr>
        <p:spPr>
          <a:xfrm rot="16200000">
            <a:off x="5914301" y="4155830"/>
            <a:ext cx="398586" cy="9026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731477" y="3763107"/>
            <a:ext cx="211017" cy="14771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899146" y="3364522"/>
            <a:ext cx="2649418" cy="2110947"/>
            <a:chOff x="3657600" y="3364523"/>
            <a:chExt cx="2649418" cy="2110947"/>
          </a:xfrm>
        </p:grpSpPr>
        <p:cxnSp>
          <p:nvCxnSpPr>
            <p:cNvPr id="5" name="Straight Arrow Connector 4"/>
            <p:cNvCxnSpPr/>
            <p:nvPr/>
          </p:nvCxnSpPr>
          <p:spPr>
            <a:xfrm rot="16200000" flipV="1">
              <a:off x="3598984" y="4484076"/>
              <a:ext cx="1981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657600" y="4495800"/>
              <a:ext cx="1981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489938" y="4079630"/>
              <a:ext cx="199293" cy="9026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56741" y="4431323"/>
              <a:ext cx="7502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x,y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30618" y="3364523"/>
              <a:ext cx="7502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x’,y</a:t>
              </a:r>
              <a:r>
                <a:rPr lang="en-US" dirty="0" smtClean="0"/>
                <a:t>’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69885" y="3376246"/>
            <a:ext cx="2649418" cy="2110947"/>
            <a:chOff x="3657600" y="3364523"/>
            <a:chExt cx="2649418" cy="2110947"/>
          </a:xfrm>
        </p:grpSpPr>
        <p:cxnSp>
          <p:nvCxnSpPr>
            <p:cNvPr id="13" name="Straight Arrow Connector 12"/>
            <p:cNvCxnSpPr/>
            <p:nvPr/>
          </p:nvCxnSpPr>
          <p:spPr>
            <a:xfrm rot="16200000" flipV="1">
              <a:off x="3598984" y="4484076"/>
              <a:ext cx="1981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657600" y="4495800"/>
              <a:ext cx="1981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 rot="16200000">
              <a:off x="4513384" y="4056184"/>
              <a:ext cx="199293" cy="9026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56741" y="4431323"/>
              <a:ext cx="7502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30618" y="3364523"/>
              <a:ext cx="7502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ymbol" pitchFamily="18" charset="2"/>
                </a:rPr>
                <a:t>d</a:t>
              </a:r>
              <a:r>
                <a:rPr lang="en-US" dirty="0" err="1" smtClean="0"/>
                <a:t>p</a:t>
              </a:r>
              <a:r>
                <a:rPr lang="en-US" dirty="0" smtClean="0"/>
                <a:t>/p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Checked large-amplitude behavior during system design – </a:t>
            </a:r>
            <a:r>
              <a:rPr lang="en-US" dirty="0" err="1" smtClean="0"/>
              <a:t>nonpathological</a:t>
            </a:r>
            <a:endParaRPr lang="en-US" dirty="0" smtClean="0"/>
          </a:p>
          <a:p>
            <a:r>
              <a:rPr lang="en-US" dirty="0" smtClean="0"/>
              <a:t>Momentum Acceptance quite large (assuming energy compression; smaller if on crest/in trough)</a:t>
            </a:r>
          </a:p>
          <a:p>
            <a:r>
              <a:rPr lang="en-US" dirty="0" smtClean="0"/>
              <a:t>Physical acceptance ~3” full aperture</a:t>
            </a:r>
          </a:p>
          <a:p>
            <a:pPr lvl="1"/>
            <a:r>
              <a:rPr lang="en-US" dirty="0" smtClean="0"/>
              <a:t>0.0375 m amplitude acceptance at max. beam envelope (~50 m)</a:t>
            </a:r>
          </a:p>
          <a:p>
            <a:pPr lvl="1"/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max</a:t>
            </a:r>
            <a:r>
              <a:rPr lang="en-US" dirty="0" smtClean="0"/>
              <a:t> ~ (0.0375 m)</a:t>
            </a:r>
            <a:r>
              <a:rPr lang="en-US" baseline="30000" dirty="0" smtClean="0"/>
              <a:t>2</a:t>
            </a:r>
            <a:r>
              <a:rPr lang="en-US" dirty="0" smtClean="0"/>
              <a:t>/50 m ~ 30 mm-</a:t>
            </a:r>
            <a:r>
              <a:rPr lang="en-US" dirty="0" err="1" smtClean="0"/>
              <a:t>mrad</a:t>
            </a:r>
            <a:r>
              <a:rPr lang="en-US" dirty="0" smtClean="0"/>
              <a:t> </a:t>
            </a:r>
            <a:r>
              <a:rPr lang="en-US" i="1" dirty="0" smtClean="0"/>
              <a:t>geometric</a:t>
            </a:r>
          </a:p>
          <a:p>
            <a:pPr lvl="1">
              <a:buNone/>
            </a:pPr>
            <a:r>
              <a:rPr lang="en-US" i="1" dirty="0" smtClean="0"/>
              <a:t>			</a:t>
            </a:r>
            <a:r>
              <a:rPr lang="en-US" dirty="0" smtClean="0"/>
              <a:t>~6000 mm-</a:t>
            </a:r>
            <a:r>
              <a:rPr lang="en-US" dirty="0" err="1" smtClean="0"/>
              <a:t>mrad</a:t>
            </a:r>
            <a:r>
              <a:rPr lang="en-US" dirty="0" smtClean="0"/>
              <a:t> </a:t>
            </a:r>
            <a:r>
              <a:rPr lang="en-US" i="1" dirty="0" smtClean="0"/>
              <a:t>normalized (@ 100 </a:t>
            </a:r>
            <a:r>
              <a:rPr lang="en-US" i="1" dirty="0" err="1" smtClean="0"/>
              <a:t>MeV</a:t>
            </a:r>
            <a:r>
              <a:rPr lang="en-US" i="1" dirty="0" smtClean="0"/>
              <a:t>)</a:t>
            </a:r>
          </a:p>
          <a:p>
            <a:pPr>
              <a:buNone/>
            </a:pPr>
            <a:r>
              <a:rPr lang="en-US" b="1" i="1" dirty="0" smtClean="0"/>
              <a:t>(Need to repeat analysis after beam/target interaction is characterized)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2388" y="1398588"/>
            <a:ext cx="6499225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Guesstimates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2388" y="1398588"/>
            <a:ext cx="6499225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970</Words>
  <Application>Microsoft Office PowerPoint</Application>
  <PresentationFormat>On-screen Show (4:3)</PresentationFormat>
  <Paragraphs>128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JLab IR/UV FEL Driver</vt:lpstr>
      <vt:lpstr>ERL Configuration &amp; Performance</vt:lpstr>
      <vt:lpstr>Key Features</vt:lpstr>
      <vt:lpstr>Practical Consequences</vt:lpstr>
      <vt:lpstr>Requirements/Issues for DarkLight</vt:lpstr>
      <vt:lpstr>UV Operational Beam</vt:lpstr>
      <vt:lpstr>Beam Stability</vt:lpstr>
      <vt:lpstr>Acceptance</vt:lpstr>
      <vt:lpstr>Guesstimates</vt:lpstr>
      <vt:lpstr>“Real beams do not occur in distributions named after dead European mathematicians” – P. O’Shea</vt:lpstr>
      <vt:lpstr>“core” vs. “edge” vs. “halo”</vt:lpstr>
      <vt:lpstr>Halo – when seeking the Grail (beam brightness),  its “the violence inherent in the system…” </vt:lpstr>
      <vt:lpstr>Conclusions, Status, To-Do Lists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Jlab IR/UV FEL Driver</dc:title>
  <dc:creator>David Douglas</dc:creator>
  <cp:lastModifiedBy>douglas</cp:lastModifiedBy>
  <cp:revision>52</cp:revision>
  <dcterms:created xsi:type="dcterms:W3CDTF">2010-09-19T19:50:07Z</dcterms:created>
  <dcterms:modified xsi:type="dcterms:W3CDTF">2010-09-21T15:08:03Z</dcterms:modified>
</cp:coreProperties>
</file>